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1" r:id="rId10"/>
    <p:sldId id="262" r:id="rId11"/>
    <p:sldId id="263" r:id="rId12"/>
    <p:sldId id="272" r:id="rId13"/>
    <p:sldId id="271" r:id="rId14"/>
    <p:sldId id="270" r:id="rId15"/>
    <p:sldId id="264" r:id="rId16"/>
    <p:sldId id="265" r:id="rId17"/>
    <p:sldId id="266" r:id="rId18"/>
    <p:sldId id="267" r:id="rId19"/>
    <p:sldId id="268" r:id="rId20"/>
    <p:sldId id="269" r:id="rId21"/>
  </p:sldIdLst>
  <p:sldSz cx="12192000" cy="6858000"/>
  <p:notesSz cx="6858000" cy="9144000"/>
  <p:embeddedFontLst>
    <p:embeddedFont>
      <p:font typeface="Century Gothic" panose="020B0502020202020204" pitchFamily="34" charset="0"/>
      <p:regular r:id="rId23"/>
      <p:bold r:id="rId24"/>
      <p:italic r:id="rId25"/>
      <p:boldItalic r:id="rId26"/>
    </p:embeddedFont>
  </p:embeddedFontLst>
  <p:custDataLst>
    <p:tags r:id="rId2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8"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580FDF-A97D-D34D-B797-D4F93B8674A6}" v="48" dt="2024-08-17T19:25:15.505"/>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46"/>
    <p:restoredTop sz="94699"/>
  </p:normalViewPr>
  <p:slideViewPr>
    <p:cSldViewPr snapToGrid="0">
      <p:cViewPr varScale="1">
        <p:scale>
          <a:sx n="210" d="100"/>
          <a:sy n="210" d="100"/>
        </p:scale>
        <p:origin x="1176"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customschemas.google.com/relationships/presentationmetadata" Target="meta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gs" Target="tags/tag1.xml"/><Relationship Id="rId30" Type="http://schemas.openxmlformats.org/officeDocument/2006/relationships/viewProps" Target="view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952872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10590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413882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0.m4a"/><Relationship Id="rId7" Type="http://schemas.openxmlformats.org/officeDocument/2006/relationships/image" Target="../media/image10.jp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audio" Target="../media/media11.m4a"/><Relationship Id="rId7" Type="http://schemas.openxmlformats.org/officeDocument/2006/relationships/image" Target="../media/image12.jp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14.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8.m4a"/><Relationship Id="rId7" Type="http://schemas.openxmlformats.org/officeDocument/2006/relationships/image" Target="../media/image6.jp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9.m4a"/><Relationship Id="rId7" Type="http://schemas.openxmlformats.org/officeDocument/2006/relationships/image" Target="../media/image8.jp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Kendal </a:t>
            </a:r>
            <a:r>
              <a:rPr lang="en-US" sz="1850" i="1" dirty="0" err="1"/>
              <a:t>GUizado</a:t>
            </a: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3" name="Audio 2">
            <a:hlinkClick r:id="" action="ppaction://media"/>
            <a:extLst>
              <a:ext uri="{FF2B5EF4-FFF2-40B4-BE49-F238E27FC236}">
                <a16:creationId xmlns:a16="http://schemas.microsoft.com/office/drawing/2014/main" id="{31FA5E85-8036-A958-03D1-43B89C67D3D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317"/>
    </mc:Choice>
    <mc:Fallback>
      <p:transition spd="slow" advTm="73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br>
              <a:rPr lang="en-US" dirty="0"/>
            </a:br>
            <a:r>
              <a:rPr lang="en-US" dirty="0" err="1"/>
              <a:t>IsEmptyOnCreate</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This test checks that a newly created collection is empty upon initialization.</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A screenshot of a computer program&#10;&#10;Description automatically generated">
            <a:extLst>
              <a:ext uri="{FF2B5EF4-FFF2-40B4-BE49-F238E27FC236}">
                <a16:creationId xmlns:a16="http://schemas.microsoft.com/office/drawing/2014/main" id="{7B8D396E-0F84-AB7F-2ABD-5DF7A050E971}"/>
              </a:ext>
            </a:extLst>
          </p:cNvPr>
          <p:cNvPicPr>
            <a:picLocks noChangeAspect="1"/>
          </p:cNvPicPr>
          <p:nvPr/>
        </p:nvPicPr>
        <p:blipFill>
          <a:blip r:embed="rId7"/>
          <a:stretch>
            <a:fillRect/>
          </a:stretch>
        </p:blipFill>
        <p:spPr>
          <a:xfrm>
            <a:off x="4981975" y="2928543"/>
            <a:ext cx="6102099" cy="3086595"/>
          </a:xfrm>
          <a:prstGeom prst="rect">
            <a:avLst/>
          </a:prstGeom>
        </p:spPr>
      </p:pic>
      <p:pic>
        <p:nvPicPr>
          <p:cNvPr id="5" name="Picture 4" descr="A screen shot of a computer code&#10;&#10;Description automatically generated">
            <a:extLst>
              <a:ext uri="{FF2B5EF4-FFF2-40B4-BE49-F238E27FC236}">
                <a16:creationId xmlns:a16="http://schemas.microsoft.com/office/drawing/2014/main" id="{5A1D80FA-97D1-268B-FC0A-AAA38F95DFCD}"/>
              </a:ext>
            </a:extLst>
          </p:cNvPr>
          <p:cNvPicPr>
            <a:picLocks noChangeAspect="1"/>
          </p:cNvPicPr>
          <p:nvPr/>
        </p:nvPicPr>
        <p:blipFill>
          <a:blip r:embed="rId8"/>
          <a:stretch>
            <a:fillRect/>
          </a:stretch>
        </p:blipFill>
        <p:spPr>
          <a:xfrm>
            <a:off x="383887" y="3303806"/>
            <a:ext cx="4437495" cy="1702053"/>
          </a:xfrm>
          <a:prstGeom prst="rect">
            <a:avLst/>
          </a:prstGeom>
        </p:spPr>
      </p:pic>
      <p:pic>
        <p:nvPicPr>
          <p:cNvPr id="6" name="Audio 5">
            <a:hlinkClick r:id="" action="ppaction://media"/>
            <a:extLst>
              <a:ext uri="{FF2B5EF4-FFF2-40B4-BE49-F238E27FC236}">
                <a16:creationId xmlns:a16="http://schemas.microsoft.com/office/drawing/2014/main" id="{1EA74DDD-CD9A-FAA3-0EBA-104E3681B551}"/>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852819758"/>
      </p:ext>
    </p:extLst>
  </p:cSld>
  <p:clrMapOvr>
    <a:masterClrMapping/>
  </p:clrMapOvr>
  <mc:AlternateContent xmlns:mc="http://schemas.openxmlformats.org/markup-compatibility/2006">
    <mc:Choice xmlns:p14="http://schemas.microsoft.com/office/powerpoint/2010/main" Requires="p14">
      <p:transition spd="slow" p14:dur="2000" advTm="42837"/>
    </mc:Choice>
    <mc:Fallback>
      <p:transition spd="slow" advTm="428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br>
              <a:rPr lang="en-US" dirty="0"/>
            </a:br>
            <a:r>
              <a:rPr lang="en-US" dirty="0" err="1"/>
              <a:t>AlwaysFail</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This test is intentionally designed to fail and is used to verify that the testing framework correctly reports failures.</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A screenshot of a computer program&#10;&#10;Description automatically generated">
            <a:extLst>
              <a:ext uri="{FF2B5EF4-FFF2-40B4-BE49-F238E27FC236}">
                <a16:creationId xmlns:a16="http://schemas.microsoft.com/office/drawing/2014/main" id="{466D13BF-4AA8-28C2-BBA6-9B83126BF6C1}"/>
              </a:ext>
            </a:extLst>
          </p:cNvPr>
          <p:cNvPicPr>
            <a:picLocks noChangeAspect="1"/>
          </p:cNvPicPr>
          <p:nvPr/>
        </p:nvPicPr>
        <p:blipFill>
          <a:blip r:embed="rId7"/>
          <a:stretch>
            <a:fillRect/>
          </a:stretch>
        </p:blipFill>
        <p:spPr>
          <a:xfrm>
            <a:off x="4384275" y="3144982"/>
            <a:ext cx="6810198" cy="3444769"/>
          </a:xfrm>
          <a:prstGeom prst="rect">
            <a:avLst/>
          </a:prstGeom>
        </p:spPr>
      </p:pic>
      <p:pic>
        <p:nvPicPr>
          <p:cNvPr id="5" name="Picture 4" descr="A white background with black text&#10;&#10;Description automatically generated">
            <a:extLst>
              <a:ext uri="{FF2B5EF4-FFF2-40B4-BE49-F238E27FC236}">
                <a16:creationId xmlns:a16="http://schemas.microsoft.com/office/drawing/2014/main" id="{DEF66932-C7A3-CB71-8021-30293A9C0D90}"/>
              </a:ext>
            </a:extLst>
          </p:cNvPr>
          <p:cNvPicPr>
            <a:picLocks noChangeAspect="1"/>
          </p:cNvPicPr>
          <p:nvPr/>
        </p:nvPicPr>
        <p:blipFill>
          <a:blip r:embed="rId8"/>
          <a:stretch>
            <a:fillRect/>
          </a:stretch>
        </p:blipFill>
        <p:spPr>
          <a:xfrm>
            <a:off x="221325" y="4206660"/>
            <a:ext cx="4020475" cy="1048195"/>
          </a:xfrm>
          <a:prstGeom prst="rect">
            <a:avLst/>
          </a:prstGeom>
        </p:spPr>
      </p:pic>
      <p:pic>
        <p:nvPicPr>
          <p:cNvPr id="6" name="Audio 5">
            <a:hlinkClick r:id="" action="ppaction://media"/>
            <a:extLst>
              <a:ext uri="{FF2B5EF4-FFF2-40B4-BE49-F238E27FC236}">
                <a16:creationId xmlns:a16="http://schemas.microsoft.com/office/drawing/2014/main" id="{0B834A6B-22C1-54CA-CE25-2E580FD1C6CB}"/>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572516922"/>
      </p:ext>
    </p:extLst>
  </p:cSld>
  <p:clrMapOvr>
    <a:masterClrMapping/>
  </p:clrMapOvr>
  <mc:AlternateContent xmlns:mc="http://schemas.openxmlformats.org/markup-compatibility/2006">
    <mc:Choice xmlns:p14="http://schemas.microsoft.com/office/powerpoint/2010/main" Requires="p14">
      <p:transition spd="slow" p14:dur="2000" advTm="37642"/>
    </mc:Choice>
    <mc:Fallback>
      <p:transition spd="slow" advTm="376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F685A70E-A8A8-675A-3B1E-3607C04FCEE0}"/>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085"/>
    </mc:Choice>
    <mc:Fallback>
      <p:transition spd="slow" advTm="40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85000" lnSpcReduction="20000"/>
          </a:bodyPr>
          <a:lstStyle/>
          <a:p>
            <a:pPr marL="685800" lvl="1" indent="-228600" algn="l" rtl="0">
              <a:lnSpc>
                <a:spcPct val="90000"/>
              </a:lnSpc>
              <a:spcBef>
                <a:spcPts val="0"/>
              </a:spcBef>
              <a:spcAft>
                <a:spcPts val="0"/>
              </a:spcAft>
              <a:buClr>
                <a:schemeClr val="lt1"/>
              </a:buClr>
              <a:buSzPts val="2000"/>
              <a:buChar char="•"/>
            </a:pPr>
            <a:r>
              <a:rPr lang="en-US" dirty="0"/>
              <a:t>DevSecOps Pipeline Overview:</a:t>
            </a:r>
          </a:p>
          <a:p>
            <a:pPr marL="685800" lvl="1" indent="-228600" algn="l" rtl="0">
              <a:lnSpc>
                <a:spcPct val="90000"/>
              </a:lnSpc>
              <a:spcBef>
                <a:spcPts val="0"/>
              </a:spcBef>
              <a:spcAft>
                <a:spcPts val="0"/>
              </a:spcAft>
              <a:buClr>
                <a:schemeClr val="lt1"/>
              </a:buClr>
              <a:buSzPts val="2000"/>
              <a:buChar char="•"/>
            </a:pPr>
            <a:endParaRPr lang="en-US" dirty="0"/>
          </a:p>
          <a:p>
            <a:pPr marL="685800" lvl="1" indent="-228600" algn="l" rtl="0">
              <a:lnSpc>
                <a:spcPct val="90000"/>
              </a:lnSpc>
              <a:spcBef>
                <a:spcPts val="0"/>
              </a:spcBef>
              <a:spcAft>
                <a:spcPts val="0"/>
              </a:spcAft>
              <a:buClr>
                <a:schemeClr val="lt1"/>
              </a:buClr>
              <a:buSzPts val="2000"/>
              <a:buChar char="•"/>
            </a:pPr>
            <a:r>
              <a:rPr lang="en-US" dirty="0"/>
              <a:t>Plan: Define security requirements and policies.</a:t>
            </a:r>
          </a:p>
          <a:p>
            <a:pPr marL="685800" lvl="1" indent="-228600" algn="l" rtl="0">
              <a:lnSpc>
                <a:spcPct val="90000"/>
              </a:lnSpc>
              <a:spcBef>
                <a:spcPts val="0"/>
              </a:spcBef>
              <a:spcAft>
                <a:spcPts val="0"/>
              </a:spcAft>
              <a:buClr>
                <a:schemeClr val="lt1"/>
              </a:buClr>
              <a:buSzPts val="2000"/>
              <a:buChar char="•"/>
            </a:pPr>
            <a:r>
              <a:rPr lang="en-US" dirty="0"/>
              <a:t>Code: Implement secure coding practices and static code analysis.</a:t>
            </a:r>
          </a:p>
          <a:p>
            <a:pPr marL="685800" lvl="1" indent="-228600" algn="l" rtl="0">
              <a:lnSpc>
                <a:spcPct val="90000"/>
              </a:lnSpc>
              <a:spcBef>
                <a:spcPts val="0"/>
              </a:spcBef>
              <a:spcAft>
                <a:spcPts val="0"/>
              </a:spcAft>
              <a:buClr>
                <a:schemeClr val="lt1"/>
              </a:buClr>
              <a:buSzPts val="2000"/>
              <a:buChar char="•"/>
            </a:pPr>
            <a:r>
              <a:rPr lang="en-US" dirty="0"/>
              <a:t>Build: Use automated security scans for dependencies and containers.</a:t>
            </a:r>
          </a:p>
          <a:p>
            <a:pPr marL="685800" lvl="1" indent="-228600" algn="l" rtl="0">
              <a:lnSpc>
                <a:spcPct val="90000"/>
              </a:lnSpc>
              <a:spcBef>
                <a:spcPts val="0"/>
              </a:spcBef>
              <a:spcAft>
                <a:spcPts val="0"/>
              </a:spcAft>
              <a:buClr>
                <a:schemeClr val="lt1"/>
              </a:buClr>
              <a:buSzPts val="2000"/>
              <a:buChar char="•"/>
            </a:pPr>
            <a:r>
              <a:rPr lang="en-US" dirty="0"/>
              <a:t>Test: Conduct dynamic security testing and penetration testing.</a:t>
            </a:r>
          </a:p>
          <a:p>
            <a:pPr marL="685800" lvl="1" indent="-228600" algn="l" rtl="0">
              <a:lnSpc>
                <a:spcPct val="90000"/>
              </a:lnSpc>
              <a:spcBef>
                <a:spcPts val="0"/>
              </a:spcBef>
              <a:spcAft>
                <a:spcPts val="0"/>
              </a:spcAft>
              <a:buClr>
                <a:schemeClr val="lt1"/>
              </a:buClr>
              <a:buSzPts val="2000"/>
              <a:buChar char="•"/>
            </a:pPr>
            <a:r>
              <a:rPr lang="en-US" dirty="0"/>
              <a:t>Release: Ensure security policies and controls are in place.</a:t>
            </a:r>
          </a:p>
          <a:p>
            <a:pPr marL="685800" lvl="1" indent="-228600" algn="l" rtl="0">
              <a:lnSpc>
                <a:spcPct val="90000"/>
              </a:lnSpc>
              <a:spcBef>
                <a:spcPts val="0"/>
              </a:spcBef>
              <a:spcAft>
                <a:spcPts val="0"/>
              </a:spcAft>
              <a:buClr>
                <a:schemeClr val="lt1"/>
              </a:buClr>
              <a:buSzPts val="2000"/>
              <a:buChar char="•"/>
            </a:pPr>
            <a:r>
              <a:rPr lang="en-US" dirty="0"/>
              <a:t>Deploy: Implement secure deployment practices and </a:t>
            </a:r>
            <a:r>
              <a:rPr lang="en-US" dirty="0" err="1"/>
              <a:t>IaC</a:t>
            </a:r>
            <a:r>
              <a:rPr lang="en-US" dirty="0"/>
              <a:t> security checks.</a:t>
            </a:r>
          </a:p>
          <a:p>
            <a:pPr marL="685800" lvl="1" indent="-228600" algn="l" rtl="0">
              <a:lnSpc>
                <a:spcPct val="90000"/>
              </a:lnSpc>
              <a:spcBef>
                <a:spcPts val="0"/>
              </a:spcBef>
              <a:spcAft>
                <a:spcPts val="0"/>
              </a:spcAft>
              <a:buClr>
                <a:schemeClr val="lt1"/>
              </a:buClr>
              <a:buSzPts val="2000"/>
              <a:buChar char="•"/>
            </a:pPr>
            <a:r>
              <a:rPr lang="en-US" dirty="0"/>
              <a:t>Operate: Monitor for security incidents with SIEM tools.</a:t>
            </a:r>
          </a:p>
          <a:p>
            <a:pPr marL="685800" lvl="1" indent="-228600" algn="l" rtl="0">
              <a:lnSpc>
                <a:spcPct val="90000"/>
              </a:lnSpc>
              <a:spcBef>
                <a:spcPts val="0"/>
              </a:spcBef>
              <a:spcAft>
                <a:spcPts val="0"/>
              </a:spcAft>
              <a:buClr>
                <a:schemeClr val="lt1"/>
              </a:buClr>
              <a:buSzPts val="2000"/>
              <a:buChar char="•"/>
            </a:pPr>
            <a:r>
              <a:rPr lang="en-US" dirty="0"/>
              <a:t>Monitor: Continuously review and update security policies and tools.</a:t>
            </a:r>
          </a:p>
          <a:p>
            <a:pPr marL="685800" lvl="1" indent="-228600" algn="l" rtl="0">
              <a:lnSpc>
                <a:spcPct val="90000"/>
              </a:lnSpc>
              <a:spcBef>
                <a:spcPts val="0"/>
              </a:spcBef>
              <a:spcAft>
                <a:spcPts val="0"/>
              </a:spcAft>
              <a:buClr>
                <a:schemeClr val="lt1"/>
              </a:buClr>
              <a:buSzPts val="2000"/>
              <a:buChar char="•"/>
            </a:pPr>
            <a:r>
              <a:rPr lang="en-US" dirty="0"/>
              <a:t>External Tools:</a:t>
            </a:r>
          </a:p>
          <a:p>
            <a:pPr marL="685800" lvl="1" indent="-228600" algn="l" rtl="0">
              <a:lnSpc>
                <a:spcPct val="90000"/>
              </a:lnSpc>
              <a:spcBef>
                <a:spcPts val="0"/>
              </a:spcBef>
              <a:spcAft>
                <a:spcPts val="0"/>
              </a:spcAft>
              <a:buClr>
                <a:schemeClr val="lt1"/>
              </a:buClr>
              <a:buSzPts val="2000"/>
              <a:buChar char="•"/>
            </a:pPr>
            <a:endParaRPr lang="en-US" dirty="0"/>
          </a:p>
          <a:p>
            <a:pPr marL="685800" lvl="1" indent="-228600" algn="l" rtl="0">
              <a:lnSpc>
                <a:spcPct val="90000"/>
              </a:lnSpc>
              <a:spcBef>
                <a:spcPts val="0"/>
              </a:spcBef>
              <a:spcAft>
                <a:spcPts val="0"/>
              </a:spcAft>
              <a:buClr>
                <a:schemeClr val="lt1"/>
              </a:buClr>
              <a:buSzPts val="2000"/>
              <a:buChar char="•"/>
            </a:pPr>
            <a:r>
              <a:rPr lang="en-US" dirty="0"/>
              <a:t>Static Code Analysis: SonarQube, </a:t>
            </a:r>
            <a:r>
              <a:rPr lang="en-US" dirty="0" err="1"/>
              <a:t>Checkmarx</a:t>
            </a:r>
            <a:endParaRPr lang="en-US" dirty="0"/>
          </a:p>
          <a:p>
            <a:pPr marL="685800" lvl="1" indent="-228600" algn="l" rtl="0">
              <a:lnSpc>
                <a:spcPct val="90000"/>
              </a:lnSpc>
              <a:spcBef>
                <a:spcPts val="0"/>
              </a:spcBef>
              <a:spcAft>
                <a:spcPts val="0"/>
              </a:spcAft>
              <a:buClr>
                <a:schemeClr val="lt1"/>
              </a:buClr>
              <a:buSzPts val="2000"/>
              <a:buChar char="•"/>
            </a:pPr>
            <a:r>
              <a:rPr lang="en-US" dirty="0"/>
              <a:t>Dependency Scanners: OWASP Dependency-Check, </a:t>
            </a:r>
            <a:r>
              <a:rPr lang="en-US" dirty="0" err="1"/>
              <a:t>Snyk</a:t>
            </a:r>
            <a:endParaRPr lang="en-US" dirty="0"/>
          </a:p>
          <a:p>
            <a:pPr marL="685800" lvl="1" indent="-228600" algn="l" rtl="0">
              <a:lnSpc>
                <a:spcPct val="90000"/>
              </a:lnSpc>
              <a:spcBef>
                <a:spcPts val="0"/>
              </a:spcBef>
              <a:spcAft>
                <a:spcPts val="0"/>
              </a:spcAft>
              <a:buClr>
                <a:schemeClr val="lt1"/>
              </a:buClr>
              <a:buSzPts val="2000"/>
              <a:buChar char="•"/>
            </a:pPr>
            <a:r>
              <a:rPr lang="en-US" dirty="0"/>
              <a:t>Container Scanners: Clair, </a:t>
            </a:r>
            <a:r>
              <a:rPr lang="en-US" dirty="0" err="1"/>
              <a:t>Trivy</a:t>
            </a:r>
            <a:endParaRPr lang="en-US" dirty="0"/>
          </a:p>
          <a:p>
            <a:pPr marL="685800" lvl="1" indent="-228600" algn="l" rtl="0">
              <a:lnSpc>
                <a:spcPct val="90000"/>
              </a:lnSpc>
              <a:spcBef>
                <a:spcPts val="0"/>
              </a:spcBef>
              <a:spcAft>
                <a:spcPts val="0"/>
              </a:spcAft>
              <a:buClr>
                <a:schemeClr val="lt1"/>
              </a:buClr>
              <a:buSzPts val="2000"/>
              <a:buChar char="•"/>
            </a:pPr>
            <a:r>
              <a:rPr lang="en-US" dirty="0"/>
              <a:t>DAST: OWASP ZAP, Burp Suite</a:t>
            </a:r>
          </a:p>
          <a:p>
            <a:pPr marL="685800" lvl="1" indent="-228600" algn="l" rtl="0">
              <a:lnSpc>
                <a:spcPct val="90000"/>
              </a:lnSpc>
              <a:spcBef>
                <a:spcPts val="0"/>
              </a:spcBef>
              <a:spcAft>
                <a:spcPts val="0"/>
              </a:spcAft>
              <a:buClr>
                <a:schemeClr val="lt1"/>
              </a:buClr>
              <a:buSzPts val="2000"/>
              <a:buChar char="•"/>
            </a:pPr>
            <a:r>
              <a:rPr lang="en-US" dirty="0"/>
              <a:t>Penetration Testing: Metasploit, Nessus</a:t>
            </a:r>
          </a:p>
          <a:p>
            <a:pPr marL="685800" lvl="1" indent="-228600" algn="l" rtl="0">
              <a:lnSpc>
                <a:spcPct val="90000"/>
              </a:lnSpc>
              <a:spcBef>
                <a:spcPts val="0"/>
              </a:spcBef>
              <a:spcAft>
                <a:spcPts val="0"/>
              </a:spcAft>
              <a:buClr>
                <a:schemeClr val="lt1"/>
              </a:buClr>
              <a:buSzPts val="2000"/>
              <a:buChar char="•"/>
            </a:pPr>
            <a:r>
              <a:rPr lang="en-US" dirty="0" err="1"/>
              <a:t>IaC</a:t>
            </a:r>
            <a:r>
              <a:rPr lang="en-US" dirty="0"/>
              <a:t> Security: Terraform, AWS Config</a:t>
            </a:r>
          </a:p>
          <a:p>
            <a:pPr marL="685800" lvl="1" indent="-228600" algn="l" rtl="0">
              <a:lnSpc>
                <a:spcPct val="90000"/>
              </a:lnSpc>
              <a:spcBef>
                <a:spcPts val="0"/>
              </a:spcBef>
              <a:spcAft>
                <a:spcPts val="0"/>
              </a:spcAft>
              <a:buClr>
                <a:schemeClr val="lt1"/>
              </a:buClr>
              <a:buSzPts val="2000"/>
              <a:buChar char="•"/>
            </a:pPr>
            <a:r>
              <a:rPr lang="en-US" dirty="0"/>
              <a:t>SIEM: Splunk, ELK Stack</a:t>
            </a:r>
          </a:p>
          <a:p>
            <a:pPr marL="685800" lvl="1" indent="-228600" algn="l" rtl="0">
              <a:lnSpc>
                <a:spcPct val="90000"/>
              </a:lnSpc>
              <a:spcBef>
                <a:spcPts val="0"/>
              </a:spcBef>
              <a:spcAft>
                <a:spcPts val="0"/>
              </a:spcAft>
              <a:buClr>
                <a:schemeClr val="lt1"/>
              </a:buClr>
              <a:buSzPts val="2000"/>
              <a:buChar char="•"/>
            </a:pPr>
            <a:r>
              <a:rPr lang="en-US" dirty="0"/>
              <a:t>CI/CD: Jenkins, GitLab CI</a:t>
            </a:r>
            <a:endParaRPr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4C8F644A-CB38-D7E5-1FF0-70B16AEFA5E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1845"/>
    </mc:Choice>
    <mc:Fallback>
      <p:transition spd="slow" advTm="818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3" name="Text Placeholder 2">
            <a:extLst>
              <a:ext uri="{FF2B5EF4-FFF2-40B4-BE49-F238E27FC236}">
                <a16:creationId xmlns:a16="http://schemas.microsoft.com/office/drawing/2014/main" id="{83DB8F3F-5A88-3B44-A4BD-3D9D1532A02B}"/>
              </a:ext>
            </a:extLst>
          </p:cNvPr>
          <p:cNvSpPr>
            <a:spLocks noGrp="1"/>
          </p:cNvSpPr>
          <p:nvPr>
            <p:ph type="body" idx="1"/>
          </p:nvPr>
        </p:nvSpPr>
        <p:spPr>
          <a:xfrm>
            <a:off x="685800" y="1698436"/>
            <a:ext cx="10398274" cy="4395191"/>
          </a:xfrm>
        </p:spPr>
        <p:txBody>
          <a:bodyPr>
            <a:normAutofit/>
          </a:bodyPr>
          <a:lstStyle/>
          <a:p>
            <a:pPr marL="114300" indent="0">
              <a:buNone/>
            </a:pPr>
            <a:r>
              <a:rPr lang="en-US" sz="1600" dirty="0">
                <a:solidFill>
                  <a:schemeClr val="accent1">
                    <a:lumMod val="40000"/>
                    <a:lumOff val="60000"/>
                  </a:schemeClr>
                </a:solidFill>
              </a:rPr>
              <a:t>Problems:</a:t>
            </a:r>
          </a:p>
          <a:p>
            <a:r>
              <a:rPr lang="en-US" sz="1600" dirty="0"/>
              <a:t>Undetected security vulnerabilities</a:t>
            </a:r>
          </a:p>
          <a:p>
            <a:r>
              <a:rPr lang="en-US" sz="1600" dirty="0"/>
              <a:t>Potential non-compliance with regulations</a:t>
            </a:r>
          </a:p>
          <a:p>
            <a:pPr marL="114300" indent="0">
              <a:buNone/>
            </a:pPr>
            <a:r>
              <a:rPr lang="en-US" sz="1600" dirty="0">
                <a:solidFill>
                  <a:schemeClr val="accent1">
                    <a:lumMod val="40000"/>
                    <a:lumOff val="60000"/>
                  </a:schemeClr>
                </a:solidFill>
              </a:rPr>
              <a:t>Solutions:</a:t>
            </a:r>
          </a:p>
          <a:p>
            <a:r>
              <a:rPr lang="en-US" sz="1600" dirty="0"/>
              <a:t>Integrate security at each DevSecOps stage</a:t>
            </a:r>
          </a:p>
          <a:p>
            <a:r>
              <a:rPr lang="en-US" sz="1600" dirty="0"/>
              <a:t>Use tools like SonarQube, OWASP Dependency-Check, and Splunk</a:t>
            </a:r>
          </a:p>
          <a:p>
            <a:pPr marL="114300" indent="0">
              <a:buNone/>
            </a:pPr>
            <a:r>
              <a:rPr lang="en-US" sz="1600" dirty="0">
                <a:solidFill>
                  <a:schemeClr val="accent1">
                    <a:lumMod val="40000"/>
                    <a:lumOff val="60000"/>
                  </a:schemeClr>
                </a:solidFill>
              </a:rPr>
              <a:t>Benefits of Acting Now:</a:t>
            </a:r>
          </a:p>
          <a:p>
            <a:r>
              <a:rPr lang="en-US" sz="1600" dirty="0"/>
              <a:t>Minimized risks and enhanced protection</a:t>
            </a:r>
          </a:p>
          <a:p>
            <a:r>
              <a:rPr lang="en-US" sz="1600" dirty="0"/>
              <a:t>Ensured compliance with standards</a:t>
            </a:r>
          </a:p>
          <a:p>
            <a:pPr marL="114300" indent="0">
              <a:buNone/>
            </a:pPr>
            <a:r>
              <a:rPr lang="en-US" sz="1600" dirty="0">
                <a:solidFill>
                  <a:schemeClr val="accent1">
                    <a:lumMod val="40000"/>
                    <a:lumOff val="60000"/>
                  </a:schemeClr>
                </a:solidFill>
              </a:rPr>
              <a:t>Risks of Waiting:</a:t>
            </a:r>
          </a:p>
          <a:p>
            <a:r>
              <a:rPr lang="en-US" sz="1600" dirty="0"/>
              <a:t>Increased risk of breaches and compliance issues</a:t>
            </a:r>
          </a:p>
          <a:p>
            <a:r>
              <a:rPr lang="en-US" sz="1600" dirty="0"/>
              <a:t>Reactive security measures, leading to potential damage</a:t>
            </a:r>
            <a:endParaRPr lang="en-US" sz="1000" dirty="0"/>
          </a:p>
        </p:txBody>
      </p:sp>
      <p:pic>
        <p:nvPicPr>
          <p:cNvPr id="8" name="Audio 7">
            <a:hlinkClick r:id="" action="ppaction://media"/>
            <a:extLst>
              <a:ext uri="{FF2B5EF4-FFF2-40B4-BE49-F238E27FC236}">
                <a16:creationId xmlns:a16="http://schemas.microsoft.com/office/drawing/2014/main" id="{8662FEDE-4113-F69E-6471-BD3A4754250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7957"/>
    </mc:Choice>
    <mc:Fallback>
      <p:transition spd="slow" advTm="479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endParaRPr lang="en-US" dirty="0"/>
          </a:p>
          <a:p>
            <a:pPr marL="1143000" lvl="2" indent="-228600" algn="l" rtl="0">
              <a:lnSpc>
                <a:spcPct val="90000"/>
              </a:lnSpc>
              <a:spcBef>
                <a:spcPts val="0"/>
              </a:spcBef>
              <a:spcAft>
                <a:spcPts val="0"/>
              </a:spcAft>
              <a:buClr>
                <a:schemeClr val="lt1"/>
              </a:buClr>
              <a:buSzPts val="1800"/>
              <a:buChar char="•"/>
            </a:pPr>
            <a:r>
              <a:rPr lang="en-US" sz="2400" dirty="0">
                <a:solidFill>
                  <a:schemeClr val="accent1">
                    <a:lumMod val="40000"/>
                    <a:lumOff val="60000"/>
                  </a:schemeClr>
                </a:solidFill>
              </a:rPr>
              <a:t>Standardize Practices:</a:t>
            </a:r>
          </a:p>
          <a:p>
            <a:pPr marL="1600200" lvl="3" indent="-228600">
              <a:spcBef>
                <a:spcPts val="0"/>
              </a:spcBef>
            </a:pPr>
            <a:r>
              <a:rPr lang="en-US" sz="2000" dirty="0"/>
              <a:t>Implement coding standards based on 10 security principles.</a:t>
            </a:r>
          </a:p>
          <a:p>
            <a:pPr marL="1143000" lvl="2" indent="-228600" algn="l" rtl="0">
              <a:lnSpc>
                <a:spcPct val="90000"/>
              </a:lnSpc>
              <a:spcBef>
                <a:spcPts val="0"/>
              </a:spcBef>
              <a:spcAft>
                <a:spcPts val="0"/>
              </a:spcAft>
              <a:buClr>
                <a:schemeClr val="lt1"/>
              </a:buClr>
              <a:buSzPts val="1800"/>
              <a:buChar char="•"/>
            </a:pPr>
            <a:r>
              <a:rPr lang="en-US" sz="2400" dirty="0">
                <a:solidFill>
                  <a:schemeClr val="accent1">
                    <a:lumMod val="40000"/>
                    <a:lumOff val="60000"/>
                  </a:schemeClr>
                </a:solidFill>
              </a:rPr>
              <a:t>Continuous Testing:</a:t>
            </a:r>
          </a:p>
          <a:p>
            <a:pPr marL="1600200" lvl="3" indent="-228600">
              <a:spcBef>
                <a:spcPts val="0"/>
              </a:spcBef>
            </a:pPr>
            <a:r>
              <a:rPr lang="en-US" sz="2000" dirty="0"/>
              <a:t>Use external tools like OWASP ZAP for regular security scans.</a:t>
            </a:r>
          </a:p>
          <a:p>
            <a:pPr marL="1143000" lvl="2" indent="-228600" algn="l" rtl="0">
              <a:lnSpc>
                <a:spcPct val="90000"/>
              </a:lnSpc>
              <a:spcBef>
                <a:spcPts val="0"/>
              </a:spcBef>
              <a:spcAft>
                <a:spcPts val="0"/>
              </a:spcAft>
              <a:buClr>
                <a:schemeClr val="lt1"/>
              </a:buClr>
              <a:buSzPts val="1800"/>
              <a:buChar char="•"/>
            </a:pPr>
            <a:r>
              <a:rPr lang="en-US" sz="2400" dirty="0">
                <a:solidFill>
                  <a:schemeClr val="accent1">
                    <a:lumMod val="40000"/>
                    <a:lumOff val="60000"/>
                  </a:schemeClr>
                </a:solidFill>
              </a:rPr>
              <a:t>Encryption Standards:</a:t>
            </a:r>
          </a:p>
          <a:p>
            <a:pPr marL="1600200" lvl="3" indent="-228600">
              <a:spcBef>
                <a:spcPts val="0"/>
              </a:spcBef>
            </a:pPr>
            <a:r>
              <a:rPr lang="en-US" sz="2000" dirty="0"/>
              <a:t>Apply encryption for data at rest, in transit, and in use.</a:t>
            </a:r>
          </a:p>
          <a:p>
            <a:pPr marL="1143000" lvl="2" indent="-228600" algn="l" rtl="0">
              <a:lnSpc>
                <a:spcPct val="90000"/>
              </a:lnSpc>
              <a:spcBef>
                <a:spcPts val="0"/>
              </a:spcBef>
              <a:spcAft>
                <a:spcPts val="0"/>
              </a:spcAft>
              <a:buClr>
                <a:schemeClr val="lt1"/>
              </a:buClr>
              <a:buSzPts val="1800"/>
              <a:buChar char="•"/>
            </a:pPr>
            <a:r>
              <a:rPr lang="en-US" sz="2400" dirty="0">
                <a:solidFill>
                  <a:schemeClr val="accent1">
                    <a:lumMod val="40000"/>
                    <a:lumOff val="60000"/>
                  </a:schemeClr>
                </a:solidFill>
              </a:rPr>
              <a:t>Triple-A Framework:</a:t>
            </a:r>
          </a:p>
          <a:p>
            <a:pPr marL="1600200" lvl="3" indent="-228600">
              <a:spcBef>
                <a:spcPts val="0"/>
              </a:spcBef>
            </a:pPr>
            <a:r>
              <a:rPr lang="en-US" sz="2000" dirty="0"/>
              <a:t>Apply Authentication, Authorization, and Accounting practices.</a:t>
            </a:r>
          </a:p>
          <a:p>
            <a:pPr marL="1143000" lvl="2" indent="-228600" algn="l" rtl="0">
              <a:lnSpc>
                <a:spcPct val="90000"/>
              </a:lnSpc>
              <a:spcBef>
                <a:spcPts val="0"/>
              </a:spcBef>
              <a:spcAft>
                <a:spcPts val="0"/>
              </a:spcAft>
              <a:buClr>
                <a:schemeClr val="lt1"/>
              </a:buClr>
              <a:buSzPts val="1800"/>
              <a:buChar char="•"/>
            </a:pPr>
            <a:r>
              <a:rPr lang="en-US" sz="2400" dirty="0">
                <a:solidFill>
                  <a:schemeClr val="accent1">
                    <a:lumMod val="40000"/>
                    <a:lumOff val="60000"/>
                  </a:schemeClr>
                </a:solidFill>
              </a:rPr>
              <a:t>Prioritize Risks:</a:t>
            </a:r>
          </a:p>
          <a:p>
            <a:pPr marL="1600200" lvl="3" indent="-228600">
              <a:spcBef>
                <a:spcPts val="0"/>
              </a:spcBef>
            </a:pPr>
            <a:r>
              <a:rPr lang="en-US" sz="2000" dirty="0"/>
              <a:t>Use a threat matrix to focus on high-risk vulnerabilities.</a:t>
            </a:r>
          </a:p>
          <a:p>
            <a:pPr marL="1143000" lvl="2" indent="-228600" algn="l" rtl="0">
              <a:lnSpc>
                <a:spcPct val="90000"/>
              </a:lnSpc>
              <a:spcBef>
                <a:spcPts val="0"/>
              </a:spcBef>
              <a:spcAft>
                <a:spcPts val="0"/>
              </a:spcAft>
              <a:buClr>
                <a:schemeClr val="lt1"/>
              </a:buClr>
              <a:buSzPts val="1800"/>
              <a:buChar char="•"/>
            </a:pPr>
            <a:r>
              <a:rPr lang="en-US" sz="2400" dirty="0">
                <a:solidFill>
                  <a:schemeClr val="accent1">
                    <a:lumMod val="40000"/>
                    <a:lumOff val="60000"/>
                  </a:schemeClr>
                </a:solidFill>
              </a:rPr>
              <a:t>Future Policy:</a:t>
            </a:r>
          </a:p>
          <a:p>
            <a:pPr marL="1600200" lvl="3" indent="-228600">
              <a:spcBef>
                <a:spcPts val="0"/>
              </a:spcBef>
            </a:pPr>
            <a:r>
              <a:rPr lang="en-US" sz="2000" dirty="0"/>
              <a:t>Regularly update security policies to address new threats.</a:t>
            </a:r>
            <a:endParaRPr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13826451-B054-90D3-CE25-E4141EEE16D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8565"/>
    </mc:Choice>
    <mc:Fallback>
      <p:transition spd="slow" advTm="485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395191"/>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chemeClr val="lt1"/>
              </a:buClr>
              <a:buSzPts val="2200"/>
              <a:buNone/>
            </a:pPr>
            <a:r>
              <a:rPr lang="en-US" sz="2400" dirty="0">
                <a:solidFill>
                  <a:schemeClr val="accent1">
                    <a:lumMod val="40000"/>
                    <a:lumOff val="60000"/>
                  </a:schemeClr>
                </a:solidFill>
              </a:rPr>
              <a:t>Current Gaps:</a:t>
            </a:r>
          </a:p>
          <a:p>
            <a:pPr marL="228600" lvl="0" indent="-228600" algn="l" rtl="0">
              <a:lnSpc>
                <a:spcPct val="90000"/>
              </a:lnSpc>
              <a:spcBef>
                <a:spcPts val="0"/>
              </a:spcBef>
              <a:spcAft>
                <a:spcPts val="0"/>
              </a:spcAft>
              <a:buClr>
                <a:schemeClr val="lt1"/>
              </a:buClr>
              <a:buSzPts val="2200"/>
              <a:buChar char="•"/>
            </a:pPr>
            <a:r>
              <a:rPr lang="en-US" sz="2400" dirty="0"/>
              <a:t>Incomplete threat modeling</a:t>
            </a:r>
          </a:p>
          <a:p>
            <a:pPr marL="228600" lvl="0" indent="-228600" algn="l" rtl="0">
              <a:lnSpc>
                <a:spcPct val="90000"/>
              </a:lnSpc>
              <a:spcBef>
                <a:spcPts val="0"/>
              </a:spcBef>
              <a:spcAft>
                <a:spcPts val="0"/>
              </a:spcAft>
              <a:buClr>
                <a:schemeClr val="lt1"/>
              </a:buClr>
              <a:buSzPts val="2200"/>
              <a:buChar char="•"/>
            </a:pPr>
            <a:r>
              <a:rPr lang="en-US" sz="2400" dirty="0"/>
              <a:t>Weak third-party dependency management</a:t>
            </a:r>
          </a:p>
          <a:p>
            <a:pPr marL="228600" lvl="0" indent="-228600" algn="l" rtl="0">
              <a:lnSpc>
                <a:spcPct val="90000"/>
              </a:lnSpc>
              <a:spcBef>
                <a:spcPts val="0"/>
              </a:spcBef>
              <a:spcAft>
                <a:spcPts val="0"/>
              </a:spcAft>
              <a:buClr>
                <a:schemeClr val="lt1"/>
              </a:buClr>
              <a:buSzPts val="2200"/>
              <a:buChar char="•"/>
            </a:pPr>
            <a:r>
              <a:rPr lang="en-US" sz="2400" dirty="0"/>
              <a:t>Limited continuous monitoring</a:t>
            </a:r>
          </a:p>
          <a:p>
            <a:pPr marL="228600" lvl="0" indent="-228600" algn="l" rtl="0">
              <a:lnSpc>
                <a:spcPct val="90000"/>
              </a:lnSpc>
              <a:spcBef>
                <a:spcPts val="0"/>
              </a:spcBef>
              <a:spcAft>
                <a:spcPts val="0"/>
              </a:spcAft>
              <a:buClr>
                <a:schemeClr val="lt1"/>
              </a:buClr>
              <a:buSzPts val="2200"/>
              <a:buChar char="•"/>
            </a:pPr>
            <a:r>
              <a:rPr lang="en-US" sz="2400" dirty="0"/>
              <a:t>Outdated incident response plans</a:t>
            </a:r>
          </a:p>
          <a:p>
            <a:pPr marL="0" lvl="0" indent="0" algn="l" rtl="0">
              <a:lnSpc>
                <a:spcPct val="90000"/>
              </a:lnSpc>
              <a:spcBef>
                <a:spcPts val="0"/>
              </a:spcBef>
              <a:spcAft>
                <a:spcPts val="0"/>
              </a:spcAft>
              <a:buClr>
                <a:schemeClr val="lt1"/>
              </a:buClr>
              <a:buSzPts val="2200"/>
              <a:buNone/>
            </a:pPr>
            <a:endParaRPr lang="en-US" sz="2400" dirty="0"/>
          </a:p>
          <a:p>
            <a:pPr marL="0" lvl="0" indent="0" algn="l" rtl="0">
              <a:lnSpc>
                <a:spcPct val="90000"/>
              </a:lnSpc>
              <a:spcBef>
                <a:spcPts val="0"/>
              </a:spcBef>
              <a:spcAft>
                <a:spcPts val="0"/>
              </a:spcAft>
              <a:buClr>
                <a:schemeClr val="lt1"/>
              </a:buClr>
              <a:buSzPts val="2200"/>
              <a:buNone/>
            </a:pPr>
            <a:r>
              <a:rPr lang="en-US" sz="2400" dirty="0">
                <a:solidFill>
                  <a:schemeClr val="accent1">
                    <a:lumMod val="40000"/>
                    <a:lumOff val="60000"/>
                  </a:schemeClr>
                </a:solidFill>
              </a:rPr>
              <a:t>Standards to Adopt:</a:t>
            </a:r>
          </a:p>
          <a:p>
            <a:pPr marL="228600" lvl="0" indent="-228600" algn="l" rtl="0">
              <a:lnSpc>
                <a:spcPct val="90000"/>
              </a:lnSpc>
              <a:spcBef>
                <a:spcPts val="0"/>
              </a:spcBef>
              <a:spcAft>
                <a:spcPts val="0"/>
              </a:spcAft>
              <a:buClr>
                <a:schemeClr val="lt1"/>
              </a:buClr>
              <a:buSzPts val="2200"/>
              <a:buChar char="•"/>
            </a:pPr>
            <a:r>
              <a:rPr lang="en-US" sz="2400" dirty="0"/>
              <a:t>NIST Cybersecurity Framework</a:t>
            </a:r>
          </a:p>
          <a:p>
            <a:pPr marL="228600" lvl="0" indent="-228600" algn="l" rtl="0">
              <a:lnSpc>
                <a:spcPct val="90000"/>
              </a:lnSpc>
              <a:spcBef>
                <a:spcPts val="0"/>
              </a:spcBef>
              <a:spcAft>
                <a:spcPts val="0"/>
              </a:spcAft>
              <a:buClr>
                <a:schemeClr val="lt1"/>
              </a:buClr>
              <a:buSzPts val="2200"/>
              <a:buChar char="•"/>
            </a:pPr>
            <a:r>
              <a:rPr lang="en-US" sz="2400" dirty="0"/>
              <a:t>Dependency management tools (e.g., </a:t>
            </a:r>
            <a:r>
              <a:rPr lang="en-US" sz="2400" dirty="0" err="1"/>
              <a:t>Snyk</a:t>
            </a:r>
            <a:r>
              <a:rPr lang="en-US" sz="2400" dirty="0"/>
              <a:t>)</a:t>
            </a:r>
          </a:p>
          <a:p>
            <a:pPr marL="228600" lvl="0" indent="-228600" algn="l" rtl="0">
              <a:lnSpc>
                <a:spcPct val="90000"/>
              </a:lnSpc>
              <a:spcBef>
                <a:spcPts val="0"/>
              </a:spcBef>
              <a:spcAft>
                <a:spcPts val="0"/>
              </a:spcAft>
              <a:buClr>
                <a:schemeClr val="lt1"/>
              </a:buClr>
              <a:buSzPts val="2200"/>
              <a:buChar char="•"/>
            </a:pPr>
            <a:r>
              <a:rPr lang="en-US" sz="2400" dirty="0"/>
              <a:t>SIEM tools (e.g., Splunk)</a:t>
            </a:r>
          </a:p>
          <a:p>
            <a:pPr marL="228600" lvl="0" indent="-228600" algn="l" rtl="0">
              <a:lnSpc>
                <a:spcPct val="90000"/>
              </a:lnSpc>
              <a:spcBef>
                <a:spcPts val="0"/>
              </a:spcBef>
              <a:spcAft>
                <a:spcPts val="0"/>
              </a:spcAft>
              <a:buClr>
                <a:schemeClr val="lt1"/>
              </a:buClr>
              <a:buSzPts val="2200"/>
              <a:buChar char="•"/>
            </a:pPr>
            <a:r>
              <a:rPr lang="en-US" sz="2400" dirty="0"/>
              <a:t>Updated incident response plans</a:t>
            </a:r>
          </a:p>
          <a:p>
            <a:pPr marL="228600" lvl="0" indent="-228600" algn="l" rtl="0">
              <a:lnSpc>
                <a:spcPct val="90000"/>
              </a:lnSpc>
              <a:spcBef>
                <a:spcPts val="0"/>
              </a:spcBef>
              <a:spcAft>
                <a:spcPts val="0"/>
              </a:spcAft>
              <a:buClr>
                <a:schemeClr val="lt1"/>
              </a:buClr>
              <a:buSzPts val="2200"/>
              <a:buChar char="•"/>
            </a:pPr>
            <a:endParaRPr lang="en-US" sz="2400" dirty="0"/>
          </a:p>
          <a:p>
            <a:pPr marL="228600" lvl="0" indent="-228600" algn="l" rtl="0">
              <a:lnSpc>
                <a:spcPct val="90000"/>
              </a:lnSpc>
              <a:spcBef>
                <a:spcPts val="0"/>
              </a:spcBef>
              <a:spcAft>
                <a:spcPts val="0"/>
              </a:spcAft>
              <a:buClr>
                <a:schemeClr val="lt1"/>
              </a:buClr>
              <a:buSzPts val="2200"/>
              <a:buChar char="•"/>
            </a:pPr>
            <a:r>
              <a:rPr lang="en-US" sz="2400" dirty="0">
                <a:solidFill>
                  <a:schemeClr val="accent1">
                    <a:lumMod val="40000"/>
                    <a:lumOff val="60000"/>
                  </a:schemeClr>
                </a:solidFill>
              </a:rPr>
              <a:t>Benefits:</a:t>
            </a:r>
          </a:p>
          <a:p>
            <a:pPr marL="228600" lvl="0" indent="-228600" algn="l" rtl="0">
              <a:lnSpc>
                <a:spcPct val="90000"/>
              </a:lnSpc>
              <a:spcBef>
                <a:spcPts val="0"/>
              </a:spcBef>
              <a:spcAft>
                <a:spcPts val="0"/>
              </a:spcAft>
              <a:buClr>
                <a:schemeClr val="lt1"/>
              </a:buClr>
              <a:buSzPts val="2200"/>
              <a:buChar char="•"/>
            </a:pPr>
            <a:r>
              <a:rPr lang="en-US" sz="2400" dirty="0"/>
              <a:t>Improved security posture</a:t>
            </a:r>
          </a:p>
          <a:p>
            <a:pPr marL="228600" lvl="0" indent="-228600" algn="l" rtl="0">
              <a:lnSpc>
                <a:spcPct val="90000"/>
              </a:lnSpc>
              <a:spcBef>
                <a:spcPts val="0"/>
              </a:spcBef>
              <a:spcAft>
                <a:spcPts val="0"/>
              </a:spcAft>
              <a:buClr>
                <a:schemeClr val="lt1"/>
              </a:buClr>
              <a:buSzPts val="2200"/>
              <a:buChar char="•"/>
            </a:pPr>
            <a:r>
              <a:rPr lang="en-US" sz="2400" dirty="0"/>
              <a:t>Better risk management</a:t>
            </a:r>
          </a:p>
          <a:p>
            <a:pPr marL="228600" lvl="0" indent="-228600" algn="l" rtl="0">
              <a:lnSpc>
                <a:spcPct val="90000"/>
              </a:lnSpc>
              <a:spcBef>
                <a:spcPts val="0"/>
              </a:spcBef>
              <a:spcAft>
                <a:spcPts val="0"/>
              </a:spcAft>
              <a:buClr>
                <a:schemeClr val="lt1"/>
              </a:buClr>
              <a:buSzPts val="2200"/>
              <a:buChar char="•"/>
            </a:pPr>
            <a:r>
              <a:rPr lang="en-US" sz="2400" dirty="0"/>
              <a:t>Faster incident recovery</a:t>
            </a:r>
            <a:endParaRPr sz="2400"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B1E1A4B5-5286-2D41-D91C-972B1B07F90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0480"/>
    </mc:Choice>
    <mc:Fallback>
      <p:transition spd="slow" advTm="404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a:t>[Provide APA-style references with links to resources, articles, and videos that you used in your presentation.]</a:t>
            </a:r>
            <a:endParaRPr/>
          </a:p>
        </p:txBody>
      </p:sp>
      <p:pic>
        <p:nvPicPr>
          <p:cNvPr id="239" name="Google Shape;239;p14"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dirty="0"/>
              <a:t>This model gives an overview of the detailed methods of defense we use in our field to maintain a solid blueprint for secure coding.</a:t>
            </a: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22962BEB-ABF8-FF53-F0C7-B7336B910129}"/>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6890"/>
    </mc:Choice>
    <mc:Fallback>
      <p:transition spd="slow" advTm="668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a:bodyPr>
          <a:lstStyle/>
          <a:p>
            <a:pPr marL="228600" lvl="0" indent="0" algn="l" rtl="0">
              <a:lnSpc>
                <a:spcPct val="107916"/>
              </a:lnSpc>
              <a:spcBef>
                <a:spcPts val="0"/>
              </a:spcBef>
              <a:spcAft>
                <a:spcPts val="0"/>
              </a:spcAft>
              <a:buSzPts val="1800"/>
              <a:buNone/>
            </a:pPr>
            <a:r>
              <a:rPr lang="en-US" sz="2000" dirty="0">
                <a:solidFill>
                  <a:srgbClr val="FFFFFF"/>
                </a:solidFill>
              </a:rPr>
              <a:t>Secure Coding come with certain levels of vulnerability to measure the impact of that certain standard. Here is a chart to prioritize those levels. </a:t>
            </a:r>
            <a:endParaRPr sz="2000" dirty="0"/>
          </a:p>
          <a:p>
            <a:pPr marL="228600" lvl="0" indent="-88900" algn="l" rtl="0">
              <a:lnSpc>
                <a:spcPct val="90000"/>
              </a:lnSpc>
              <a:spcBef>
                <a:spcPts val="1000"/>
              </a:spcBef>
              <a:spcAft>
                <a:spcPts val="0"/>
              </a:spcAft>
              <a:buClr>
                <a:schemeClr val="lt1"/>
              </a:buClr>
              <a:buSzPts val="2200"/>
              <a:buNone/>
            </a:pPr>
            <a:endParaRPr dirty="0"/>
          </a:p>
        </p:txBody>
      </p:sp>
      <p:graphicFrame>
        <p:nvGraphicFramePr>
          <p:cNvPr id="161" name="Google Shape;161;p4" descr="Alt text required"/>
          <p:cNvGraphicFramePr/>
          <p:nvPr>
            <p:extLst>
              <p:ext uri="{D42A27DB-BD31-4B8C-83A1-F6EECF244321}">
                <p14:modId xmlns:p14="http://schemas.microsoft.com/office/powerpoint/2010/main" val="3048782905"/>
              </p:ext>
            </p:extLst>
          </p:nvPr>
        </p:nvGraphicFramePr>
        <p:xfrm>
          <a:off x="3283287" y="1834932"/>
          <a:ext cx="7422813" cy="4754820"/>
        </p:xfrm>
        <a:graphic>
          <a:graphicData uri="http://schemas.openxmlformats.org/drawingml/2006/table">
            <a:tbl>
              <a:tblPr firstRow="1" firstCol="1">
                <a:noFill/>
                <a:tableStyleId>{802198C4-3087-4945-87E3-76CBB3509B7E}</a:tableStyleId>
              </a:tblPr>
              <a:tblGrid>
                <a:gridCol w="3818281">
                  <a:extLst>
                    <a:ext uri="{9D8B030D-6E8A-4147-A177-3AD203B41FA5}">
                      <a16:colId xmlns:a16="http://schemas.microsoft.com/office/drawing/2014/main" val="20000"/>
                    </a:ext>
                  </a:extLst>
                </a:gridCol>
                <a:gridCol w="3604532">
                  <a:extLst>
                    <a:ext uri="{9D8B030D-6E8A-4147-A177-3AD203B41FA5}">
                      <a16:colId xmlns:a16="http://schemas.microsoft.com/office/drawing/2014/main" val="20001"/>
                    </a:ext>
                  </a:extLst>
                </a:gridCol>
              </a:tblGrid>
              <a:tr h="3623848">
                <a:tc>
                  <a:txBody>
                    <a:bodyPr/>
                    <a:lstStyle/>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Likely</a:t>
                      </a:r>
                      <a:endParaRPr sz="10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STD-002-DAT</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STD-004-SQL</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STD-009-INS</a:t>
                      </a:r>
                      <a:endParaRPr sz="20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Priority</a:t>
                      </a:r>
                      <a:endParaRPr sz="10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STD-001-CPP</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STD-002-DAT</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STD-003-STR</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STD-004-SQL</a:t>
                      </a:r>
                      <a:br>
                        <a:rPr lang="en-US" sz="2000" u="none" strike="noStrike" cap="none" dirty="0">
                          <a:solidFill>
                            <a:srgbClr val="FFD966"/>
                          </a:solidFill>
                        </a:rPr>
                      </a:br>
                      <a:r>
                        <a:rPr lang="en-US" sz="2000" u="none" strike="noStrike" cap="none" dirty="0">
                          <a:solidFill>
                            <a:srgbClr val="FFD966"/>
                          </a:solidFill>
                        </a:rPr>
                        <a:t>STD-005-MEM</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STD-007-EXC</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STD-008-RNG</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STD-009-INS</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STD-010-THR</a:t>
                      </a:r>
                      <a:endParaRPr sz="10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130972">
                <a:tc>
                  <a:txBody>
                    <a:bodyPr/>
                    <a:lstStyle/>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Low priority</a:t>
                      </a:r>
                      <a:endParaRPr sz="10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Unlikely</a:t>
                      </a:r>
                      <a:endParaRPr sz="10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STD-001-CCP</a:t>
                      </a:r>
                      <a:endParaRPr sz="10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8AA23CCB-584F-8BA3-0F90-D05E6491FCE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9120"/>
    </mc:Choice>
    <mc:Fallback>
      <p:transition spd="slow" advTm="491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1) Validate Input  Data (</a:t>
            </a:r>
            <a:r>
              <a:rPr lang="en-US" dirty="0">
                <a:solidFill>
                  <a:schemeClr val="accent1">
                    <a:lumMod val="40000"/>
                    <a:lumOff val="60000"/>
                  </a:schemeClr>
                </a:solidFill>
              </a:rPr>
              <a:t>STD-002-DAT, STD-004-SQL)</a:t>
            </a:r>
          </a:p>
          <a:p>
            <a:pPr marL="228600" lvl="0" indent="-228600" algn="l" rtl="0">
              <a:lnSpc>
                <a:spcPct val="90000"/>
              </a:lnSpc>
              <a:spcBef>
                <a:spcPts val="0"/>
              </a:spcBef>
              <a:spcAft>
                <a:spcPts val="0"/>
              </a:spcAft>
              <a:buClr>
                <a:schemeClr val="lt1"/>
              </a:buClr>
              <a:buSzPts val="2200"/>
              <a:buChar char="•"/>
            </a:pPr>
            <a:r>
              <a:rPr lang="en-US" dirty="0"/>
              <a:t>2) Heed Compiler Warnings – (</a:t>
            </a:r>
            <a:r>
              <a:rPr lang="en-US" dirty="0">
                <a:solidFill>
                  <a:schemeClr val="accent1">
                    <a:lumMod val="40000"/>
                    <a:lumOff val="60000"/>
                  </a:schemeClr>
                </a:solidFill>
              </a:rPr>
              <a:t>STD-001-CPP)</a:t>
            </a:r>
          </a:p>
          <a:p>
            <a:pPr marL="228600" lvl="0" indent="-228600" algn="l" rtl="0">
              <a:lnSpc>
                <a:spcPct val="90000"/>
              </a:lnSpc>
              <a:spcBef>
                <a:spcPts val="0"/>
              </a:spcBef>
              <a:spcAft>
                <a:spcPts val="0"/>
              </a:spcAft>
              <a:buClr>
                <a:schemeClr val="lt1"/>
              </a:buClr>
              <a:buSzPts val="2200"/>
              <a:buChar char="•"/>
            </a:pPr>
            <a:r>
              <a:rPr lang="en-US" dirty="0"/>
              <a:t>3) Architect and Design for Security Policies (</a:t>
            </a:r>
            <a:r>
              <a:rPr lang="en-US" dirty="0">
                <a:solidFill>
                  <a:schemeClr val="accent1">
                    <a:lumMod val="40000"/>
                    <a:lumOff val="60000"/>
                  </a:schemeClr>
                </a:solidFill>
              </a:rPr>
              <a:t>STD-003-STR, STD-007-EXC)</a:t>
            </a:r>
          </a:p>
          <a:p>
            <a:pPr marL="228600" lvl="0" indent="-228600" algn="l" rtl="0">
              <a:lnSpc>
                <a:spcPct val="90000"/>
              </a:lnSpc>
              <a:spcBef>
                <a:spcPts val="0"/>
              </a:spcBef>
              <a:spcAft>
                <a:spcPts val="0"/>
              </a:spcAft>
              <a:buClr>
                <a:schemeClr val="lt1"/>
              </a:buClr>
              <a:buSzPts val="2200"/>
              <a:buChar char="•"/>
            </a:pPr>
            <a:r>
              <a:rPr lang="en-US" dirty="0"/>
              <a:t>4) Keep it simple (</a:t>
            </a:r>
            <a:r>
              <a:rPr lang="en-US" dirty="0">
                <a:solidFill>
                  <a:schemeClr val="accent1">
                    <a:lumMod val="40000"/>
                    <a:lumOff val="60000"/>
                  </a:schemeClr>
                </a:solidFill>
              </a:rPr>
              <a:t>STD-005-MEM, STD-008-RNG)</a:t>
            </a:r>
          </a:p>
          <a:p>
            <a:pPr marL="228600" lvl="0" indent="-228600" algn="l" rtl="0">
              <a:lnSpc>
                <a:spcPct val="90000"/>
              </a:lnSpc>
              <a:spcBef>
                <a:spcPts val="0"/>
              </a:spcBef>
              <a:spcAft>
                <a:spcPts val="0"/>
              </a:spcAft>
              <a:buClr>
                <a:schemeClr val="lt1"/>
              </a:buClr>
              <a:buSzPts val="2200"/>
              <a:buChar char="•"/>
            </a:pPr>
            <a:r>
              <a:rPr lang="en-US" dirty="0"/>
              <a:t>5) Default Deny (</a:t>
            </a:r>
            <a:r>
              <a:rPr lang="en-US" dirty="0">
                <a:solidFill>
                  <a:schemeClr val="accent1">
                    <a:lumMod val="40000"/>
                    <a:lumOff val="60000"/>
                  </a:schemeClr>
                </a:solidFill>
              </a:rPr>
              <a:t>STD-001-CPP, STD-009-INS)</a:t>
            </a:r>
          </a:p>
          <a:p>
            <a:pPr marL="228600" lvl="0" indent="-228600" algn="l" rtl="0">
              <a:lnSpc>
                <a:spcPct val="90000"/>
              </a:lnSpc>
              <a:spcBef>
                <a:spcPts val="0"/>
              </a:spcBef>
              <a:spcAft>
                <a:spcPts val="0"/>
              </a:spcAft>
              <a:buClr>
                <a:schemeClr val="lt1"/>
              </a:buClr>
              <a:buSzPts val="2200"/>
              <a:buChar char="•"/>
            </a:pPr>
            <a:r>
              <a:rPr lang="en-US" dirty="0"/>
              <a:t>6) Adhere to the Principle of Least Privilege</a:t>
            </a:r>
            <a:r>
              <a:rPr lang="en-US" dirty="0">
                <a:solidFill>
                  <a:schemeClr val="accent1">
                    <a:lumMod val="40000"/>
                    <a:lumOff val="60000"/>
                  </a:schemeClr>
                </a:solidFill>
              </a:rPr>
              <a:t> (STD-007-EXC, STD-00—INS)</a:t>
            </a:r>
            <a:r>
              <a:rPr lang="en-US" dirty="0"/>
              <a:t> </a:t>
            </a:r>
          </a:p>
          <a:p>
            <a:pPr marL="228600" lvl="0" indent="-228600" algn="l" rtl="0">
              <a:lnSpc>
                <a:spcPct val="90000"/>
              </a:lnSpc>
              <a:spcBef>
                <a:spcPts val="0"/>
              </a:spcBef>
              <a:spcAft>
                <a:spcPts val="0"/>
              </a:spcAft>
              <a:buClr>
                <a:schemeClr val="lt1"/>
              </a:buClr>
              <a:buSzPts val="2200"/>
              <a:buChar char="•"/>
            </a:pPr>
            <a:r>
              <a:rPr lang="en-US" dirty="0"/>
              <a:t>7) Sanitize Data sent to other Systems </a:t>
            </a:r>
            <a:r>
              <a:rPr lang="en-US" dirty="0">
                <a:solidFill>
                  <a:schemeClr val="accent1">
                    <a:lumMod val="40000"/>
                    <a:lumOff val="60000"/>
                  </a:schemeClr>
                </a:solidFill>
              </a:rPr>
              <a:t>(STD-002-DAT, STD-004-SQL)</a:t>
            </a:r>
            <a:endParaRPr lang="en-US" dirty="0"/>
          </a:p>
          <a:p>
            <a:pPr marL="228600" lvl="0" indent="-228600" algn="l" rtl="0">
              <a:lnSpc>
                <a:spcPct val="90000"/>
              </a:lnSpc>
              <a:spcBef>
                <a:spcPts val="0"/>
              </a:spcBef>
              <a:spcAft>
                <a:spcPts val="0"/>
              </a:spcAft>
              <a:buClr>
                <a:schemeClr val="lt1"/>
              </a:buClr>
              <a:buSzPts val="2200"/>
              <a:buChar char="•"/>
            </a:pPr>
            <a:r>
              <a:rPr lang="en-US" dirty="0"/>
              <a:t>8) Practice Defense in Depth </a:t>
            </a:r>
            <a:r>
              <a:rPr lang="en-US" dirty="0">
                <a:solidFill>
                  <a:schemeClr val="accent1">
                    <a:lumMod val="40000"/>
                    <a:lumOff val="60000"/>
                  </a:schemeClr>
                </a:solidFill>
              </a:rPr>
              <a:t>(STD-001-CPP, STD-010-THR)</a:t>
            </a:r>
            <a:endParaRPr lang="en-US" dirty="0"/>
          </a:p>
          <a:p>
            <a:pPr marL="228600" lvl="0" indent="-228600" algn="l" rtl="0">
              <a:lnSpc>
                <a:spcPct val="90000"/>
              </a:lnSpc>
              <a:spcBef>
                <a:spcPts val="0"/>
              </a:spcBef>
              <a:spcAft>
                <a:spcPts val="0"/>
              </a:spcAft>
              <a:buClr>
                <a:schemeClr val="lt1"/>
              </a:buClr>
              <a:buSzPts val="2200"/>
              <a:buChar char="•"/>
            </a:pPr>
            <a:r>
              <a:rPr lang="en-US" dirty="0"/>
              <a:t>9) Use Effective Quality Assurance Techniques </a:t>
            </a:r>
            <a:r>
              <a:rPr lang="en-US" dirty="0">
                <a:solidFill>
                  <a:schemeClr val="accent1">
                    <a:lumMod val="40000"/>
                    <a:lumOff val="60000"/>
                  </a:schemeClr>
                </a:solidFill>
              </a:rPr>
              <a:t>(STD-006-ASS, STD-010-THR)</a:t>
            </a:r>
            <a:endParaRPr lang="en-US" dirty="0"/>
          </a:p>
          <a:p>
            <a:pPr marL="228600" lvl="0" indent="-228600" algn="l" rtl="0">
              <a:lnSpc>
                <a:spcPct val="90000"/>
              </a:lnSpc>
              <a:spcBef>
                <a:spcPts val="0"/>
              </a:spcBef>
              <a:spcAft>
                <a:spcPts val="0"/>
              </a:spcAft>
              <a:buClr>
                <a:schemeClr val="lt1"/>
              </a:buClr>
              <a:buSzPts val="2200"/>
              <a:buChar char="•"/>
            </a:pPr>
            <a:r>
              <a:rPr lang="en-US" dirty="0"/>
              <a:t>10) Adopt a Secure Coding Standard </a:t>
            </a:r>
            <a:r>
              <a:rPr lang="en-US" dirty="0">
                <a:solidFill>
                  <a:schemeClr val="accent1">
                    <a:lumMod val="40000"/>
                    <a:lumOff val="60000"/>
                  </a:schemeClr>
                </a:solidFill>
              </a:rPr>
              <a:t>(STD-003-STR, STD-008-RNG)</a:t>
            </a:r>
            <a:endParaRPr lang="en-US"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B624AC13-B99E-6CEB-8A78-11EE20FD7F7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0064"/>
    </mc:Choice>
    <mc:Fallback>
      <p:transition spd="slow" advTm="400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dirty="0"/>
              <a:t>SQL Injection: STD-004-SQL (Very High)</a:t>
            </a:r>
          </a:p>
          <a:p>
            <a:pPr marL="228600" lvl="0" indent="-228600" algn="l" rtl="0">
              <a:lnSpc>
                <a:spcPct val="90000"/>
              </a:lnSpc>
              <a:spcBef>
                <a:spcPts val="0"/>
              </a:spcBef>
              <a:spcAft>
                <a:spcPts val="0"/>
              </a:spcAft>
              <a:buClr>
                <a:schemeClr val="lt1"/>
              </a:buClr>
              <a:buSzPts val="2000"/>
              <a:buChar char="•"/>
            </a:pPr>
            <a:r>
              <a:rPr lang="en-US" dirty="0"/>
              <a:t>Data Type: STD-001-CPP (High)</a:t>
            </a:r>
          </a:p>
          <a:p>
            <a:pPr marL="228600" lvl="0" indent="-228600" algn="l" rtl="0">
              <a:lnSpc>
                <a:spcPct val="90000"/>
              </a:lnSpc>
              <a:spcBef>
                <a:spcPts val="0"/>
              </a:spcBef>
              <a:spcAft>
                <a:spcPts val="0"/>
              </a:spcAft>
              <a:buClr>
                <a:schemeClr val="lt1"/>
              </a:buClr>
              <a:buSzPts val="2000"/>
              <a:buChar char="•"/>
            </a:pPr>
            <a:r>
              <a:rPr lang="en-US" dirty="0"/>
              <a:t>Data Value: STD-002-DAT (High)</a:t>
            </a:r>
          </a:p>
          <a:p>
            <a:pPr marL="228600" lvl="0" indent="-228600" algn="l" rtl="0">
              <a:lnSpc>
                <a:spcPct val="90000"/>
              </a:lnSpc>
              <a:spcBef>
                <a:spcPts val="0"/>
              </a:spcBef>
              <a:spcAft>
                <a:spcPts val="0"/>
              </a:spcAft>
              <a:buClr>
                <a:schemeClr val="lt1"/>
              </a:buClr>
              <a:buSzPts val="2000"/>
              <a:buChar char="•"/>
            </a:pPr>
            <a:r>
              <a:rPr lang="en-US" dirty="0"/>
              <a:t>String Correctness: STD-003-STR (High)</a:t>
            </a:r>
          </a:p>
          <a:p>
            <a:pPr marL="228600" lvl="0" indent="-228600" algn="l" rtl="0">
              <a:lnSpc>
                <a:spcPct val="90000"/>
              </a:lnSpc>
              <a:spcBef>
                <a:spcPts val="0"/>
              </a:spcBef>
              <a:spcAft>
                <a:spcPts val="0"/>
              </a:spcAft>
              <a:buClr>
                <a:schemeClr val="lt1"/>
              </a:buClr>
              <a:buSzPts val="2000"/>
              <a:buChar char="•"/>
            </a:pPr>
            <a:r>
              <a:rPr lang="en-US" dirty="0"/>
              <a:t>Memory Protection: STD-005-MEM (High)</a:t>
            </a:r>
          </a:p>
          <a:p>
            <a:pPr marL="228600" lvl="0" indent="-228600" algn="l" rtl="0">
              <a:lnSpc>
                <a:spcPct val="90000"/>
              </a:lnSpc>
              <a:spcBef>
                <a:spcPts val="0"/>
              </a:spcBef>
              <a:spcAft>
                <a:spcPts val="0"/>
              </a:spcAft>
              <a:buClr>
                <a:schemeClr val="lt1"/>
              </a:buClr>
              <a:buSzPts val="2000"/>
              <a:buChar char="•"/>
            </a:pPr>
            <a:r>
              <a:rPr lang="en-US" dirty="0"/>
              <a:t>Exceptions: STD-007- EXC (High)</a:t>
            </a:r>
          </a:p>
          <a:p>
            <a:pPr marL="228600" lvl="0" indent="-228600" algn="l" rtl="0">
              <a:lnSpc>
                <a:spcPct val="90000"/>
              </a:lnSpc>
              <a:spcBef>
                <a:spcPts val="0"/>
              </a:spcBef>
              <a:spcAft>
                <a:spcPts val="0"/>
              </a:spcAft>
              <a:buClr>
                <a:schemeClr val="lt1"/>
              </a:buClr>
              <a:buSzPts val="2000"/>
              <a:buChar char="•"/>
            </a:pPr>
            <a:r>
              <a:rPr lang="en-US" dirty="0"/>
              <a:t>Secure Random Number Generators: STD-008-RNG (High)</a:t>
            </a:r>
          </a:p>
          <a:p>
            <a:pPr marL="228600" lvl="0" indent="-228600" algn="l" rtl="0">
              <a:lnSpc>
                <a:spcPct val="90000"/>
              </a:lnSpc>
              <a:spcBef>
                <a:spcPts val="0"/>
              </a:spcBef>
              <a:spcAft>
                <a:spcPts val="0"/>
              </a:spcAft>
              <a:buClr>
                <a:schemeClr val="lt1"/>
              </a:buClr>
              <a:buSzPts val="2000"/>
              <a:buChar char="•"/>
            </a:pPr>
            <a:r>
              <a:rPr lang="en-US" dirty="0"/>
              <a:t>User Inputs: STD-009-INS (High)</a:t>
            </a:r>
          </a:p>
          <a:p>
            <a:pPr marL="228600" lvl="0" indent="-228600" algn="l" rtl="0">
              <a:lnSpc>
                <a:spcPct val="90000"/>
              </a:lnSpc>
              <a:spcBef>
                <a:spcPts val="0"/>
              </a:spcBef>
              <a:spcAft>
                <a:spcPts val="0"/>
              </a:spcAft>
              <a:buClr>
                <a:schemeClr val="lt1"/>
              </a:buClr>
              <a:buSzPts val="2000"/>
              <a:buChar char="•"/>
            </a:pPr>
            <a:r>
              <a:rPr lang="en-US" dirty="0"/>
              <a:t>Thread Safety: STD-010-THR (High) </a:t>
            </a:r>
          </a:p>
          <a:p>
            <a:pPr marL="228600" lvl="0" indent="-228600" algn="l" rtl="0">
              <a:lnSpc>
                <a:spcPct val="90000"/>
              </a:lnSpc>
              <a:spcBef>
                <a:spcPts val="0"/>
              </a:spcBef>
              <a:spcAft>
                <a:spcPts val="0"/>
              </a:spcAft>
              <a:buClr>
                <a:schemeClr val="lt1"/>
              </a:buClr>
              <a:buSzPts val="2000"/>
              <a:buChar char="•"/>
            </a:pPr>
            <a:r>
              <a:rPr lang="en-US" dirty="0"/>
              <a:t>Assertions: STD-006-ASS (Medium)</a:t>
            </a: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3493B1C9-7B7A-5747-31CD-3C004E35852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1408"/>
    </mc:Choice>
    <mc:Fallback>
      <p:transition spd="slow" advTm="414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lt1"/>
              </a:buClr>
              <a:buSzPts val="1600"/>
              <a:buNone/>
            </a:pPr>
            <a:endParaRPr sz="1800" dirty="0"/>
          </a:p>
          <a:p>
            <a:pPr marL="228600" lvl="0" indent="-88900" algn="l" rtl="0">
              <a:lnSpc>
                <a:spcPct val="90000"/>
              </a:lnSpc>
              <a:spcBef>
                <a:spcPts val="1000"/>
              </a:spcBef>
              <a:spcAft>
                <a:spcPts val="0"/>
              </a:spcAft>
              <a:buClr>
                <a:schemeClr val="lt1"/>
              </a:buClr>
              <a:buSzPts val="2200"/>
              <a:buNone/>
            </a:pPr>
            <a:r>
              <a:rPr lang="en-US" sz="1800" dirty="0"/>
              <a:t>Encryption In Flight: Data transmitted over networks is protected using strong encryption protocols, such as TLS/SSL, to safeguard against interception and unauthorized access.</a:t>
            </a:r>
          </a:p>
          <a:p>
            <a:pPr marL="228600" lvl="0" indent="-88900" algn="l" rtl="0">
              <a:lnSpc>
                <a:spcPct val="90000"/>
              </a:lnSpc>
              <a:spcBef>
                <a:spcPts val="1000"/>
              </a:spcBef>
              <a:spcAft>
                <a:spcPts val="0"/>
              </a:spcAft>
              <a:buClr>
                <a:schemeClr val="lt1"/>
              </a:buClr>
              <a:buSzPts val="2200"/>
              <a:buNone/>
            </a:pPr>
            <a:endParaRPr lang="en-US" sz="1800" dirty="0"/>
          </a:p>
          <a:p>
            <a:pPr marL="228600" lvl="0" indent="-88900" algn="l" rtl="0">
              <a:lnSpc>
                <a:spcPct val="90000"/>
              </a:lnSpc>
              <a:spcBef>
                <a:spcPts val="1000"/>
              </a:spcBef>
              <a:spcAft>
                <a:spcPts val="0"/>
              </a:spcAft>
              <a:buClr>
                <a:schemeClr val="lt1"/>
              </a:buClr>
              <a:buSzPts val="2200"/>
              <a:buNone/>
            </a:pPr>
            <a:r>
              <a:rPr lang="en-US" sz="1800" dirty="0"/>
              <a:t>Encryption At Rest: Data stored on disk or other storage media is encrypted using robust algorithms to ensure that sensitive information remains secure even if physical storage is compromised.</a:t>
            </a:r>
          </a:p>
          <a:p>
            <a:pPr marL="228600" lvl="0" indent="-88900" algn="l" rtl="0">
              <a:lnSpc>
                <a:spcPct val="90000"/>
              </a:lnSpc>
              <a:spcBef>
                <a:spcPts val="1000"/>
              </a:spcBef>
              <a:spcAft>
                <a:spcPts val="0"/>
              </a:spcAft>
              <a:buClr>
                <a:schemeClr val="lt1"/>
              </a:buClr>
              <a:buSzPts val="2200"/>
              <a:buNone/>
            </a:pPr>
            <a:endParaRPr lang="en-US" sz="1800" dirty="0"/>
          </a:p>
          <a:p>
            <a:pPr marL="228600" lvl="0" indent="-88900" algn="l" rtl="0">
              <a:lnSpc>
                <a:spcPct val="90000"/>
              </a:lnSpc>
              <a:spcBef>
                <a:spcPts val="1000"/>
              </a:spcBef>
              <a:spcAft>
                <a:spcPts val="0"/>
              </a:spcAft>
              <a:buClr>
                <a:schemeClr val="lt1"/>
              </a:buClr>
              <a:buSzPts val="2200"/>
              <a:buNone/>
            </a:pPr>
            <a:r>
              <a:rPr lang="en-US" sz="1800" dirty="0"/>
              <a:t>Encryption In Use: Data being processed or actively used is encrypted to protect it from exposure during operations, ensuring that it remains secure throughout its lifecycle.</a:t>
            </a:r>
            <a:endParaRPr sz="1800"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Audio 6">
            <a:hlinkClick r:id="" action="ppaction://media"/>
            <a:extLst>
              <a:ext uri="{FF2B5EF4-FFF2-40B4-BE49-F238E27FC236}">
                <a16:creationId xmlns:a16="http://schemas.microsoft.com/office/drawing/2014/main" id="{0C58F240-E5E1-4FD1-C10B-32E7A786702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3594"/>
    </mc:Choice>
    <mc:Fallback>
      <p:transition spd="slow" advTm="435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2000" dirty="0"/>
              <a:t>Authentication: Ensures that users are who they claim to be through mechanisms such as strong passwords, multi-factor authentication, and secure token management. Policies mandate robust verification methods to prevent unauthorized access.</a:t>
            </a:r>
          </a:p>
          <a:p>
            <a:pPr marL="228600" lvl="0" indent="-228600" algn="l" rtl="0">
              <a:lnSpc>
                <a:spcPct val="90000"/>
              </a:lnSpc>
              <a:spcBef>
                <a:spcPts val="0"/>
              </a:spcBef>
              <a:spcAft>
                <a:spcPts val="0"/>
              </a:spcAft>
              <a:buClr>
                <a:schemeClr val="lt1"/>
              </a:buClr>
              <a:buSzPts val="2400"/>
              <a:buChar char="•"/>
            </a:pPr>
            <a:endParaRPr lang="en-US" sz="2000" dirty="0"/>
          </a:p>
          <a:p>
            <a:pPr marL="228600" lvl="0" indent="-228600" algn="l" rtl="0">
              <a:lnSpc>
                <a:spcPct val="90000"/>
              </a:lnSpc>
              <a:spcBef>
                <a:spcPts val="0"/>
              </a:spcBef>
              <a:spcAft>
                <a:spcPts val="0"/>
              </a:spcAft>
              <a:buClr>
                <a:schemeClr val="lt1"/>
              </a:buClr>
              <a:buSzPts val="2400"/>
              <a:buChar char="•"/>
            </a:pPr>
            <a:r>
              <a:rPr lang="en-US" sz="2000" dirty="0"/>
              <a:t>Authorization: Controls access to resources based on user roles and permissions. Policies define clear access levels and enforce the principle of least privilege to ensure users only have access to what is necessary for their roles.</a:t>
            </a:r>
          </a:p>
          <a:p>
            <a:pPr marL="228600" lvl="0" indent="-228600" algn="l" rtl="0">
              <a:lnSpc>
                <a:spcPct val="90000"/>
              </a:lnSpc>
              <a:spcBef>
                <a:spcPts val="0"/>
              </a:spcBef>
              <a:spcAft>
                <a:spcPts val="0"/>
              </a:spcAft>
              <a:buClr>
                <a:schemeClr val="lt1"/>
              </a:buClr>
              <a:buSzPts val="2400"/>
              <a:buChar char="•"/>
            </a:pPr>
            <a:endParaRPr lang="en-US" sz="2000" dirty="0"/>
          </a:p>
          <a:p>
            <a:pPr marL="228600" lvl="0" indent="-228600" algn="l" rtl="0">
              <a:lnSpc>
                <a:spcPct val="90000"/>
              </a:lnSpc>
              <a:spcBef>
                <a:spcPts val="0"/>
              </a:spcBef>
              <a:spcAft>
                <a:spcPts val="0"/>
              </a:spcAft>
              <a:buClr>
                <a:schemeClr val="lt1"/>
              </a:buClr>
              <a:buSzPts val="2400"/>
              <a:buChar char="•"/>
            </a:pPr>
            <a:r>
              <a:rPr lang="en-US" sz="2000" dirty="0"/>
              <a:t>Accounting: Tracks and logs user activities to maintain an audit trail. Policies require comprehensive logging and monitoring of user actions to detect and respond to security incidents and ensure accountability.</a:t>
            </a:r>
            <a:endParaRPr sz="2000"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A3622116-87E2-A8ED-5B64-B0E454267E1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3098"/>
    </mc:Choice>
    <mc:Fallback>
      <p:transition spd="slow" advTm="530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br>
              <a:rPr lang="en-US" dirty="0"/>
            </a:br>
            <a:r>
              <a:rPr lang="en-US" dirty="0" err="1"/>
              <a:t>CanAddToEmptyVector</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sz="1800" dirty="0"/>
              <a:t>This positive test verifies that a single value can be added to an initially empty collection.</a:t>
            </a:r>
          </a:p>
          <a:p>
            <a:pPr marL="0" lvl="0" indent="0" algn="l" rtl="0">
              <a:lnSpc>
                <a:spcPct val="90000"/>
              </a:lnSpc>
              <a:spcBef>
                <a:spcPts val="1000"/>
              </a:spcBef>
              <a:spcAft>
                <a:spcPts val="0"/>
              </a:spcAft>
              <a:buSzPts val="1800"/>
              <a:buNone/>
            </a:pPr>
            <a:endParaRPr lang="en-US" sz="1800" dirty="0"/>
          </a:p>
          <a:p>
            <a:pPr marL="0" lvl="0" indent="0" algn="l" rtl="0">
              <a:lnSpc>
                <a:spcPct val="90000"/>
              </a:lnSpc>
              <a:spcBef>
                <a:spcPts val="1000"/>
              </a:spcBef>
              <a:spcAft>
                <a:spcPts val="0"/>
              </a:spcAft>
              <a:buSzPts val="1800"/>
              <a:buNone/>
            </a:pPr>
            <a:endParaRPr lang="en-US" sz="1800" dirty="0"/>
          </a:p>
          <a:p>
            <a:pPr marL="0" lvl="0" indent="0" algn="l" rtl="0">
              <a:lnSpc>
                <a:spcPct val="90000"/>
              </a:lnSpc>
              <a:spcBef>
                <a:spcPts val="1000"/>
              </a:spcBef>
              <a:spcAft>
                <a:spcPts val="0"/>
              </a:spcAft>
              <a:buSzPts val="1800"/>
              <a:buNone/>
            </a:pPr>
            <a:endParaRPr sz="1800"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Picture 4" descr="A screenshot of a computer&#10;&#10;Description automatically generated">
            <a:extLst>
              <a:ext uri="{FF2B5EF4-FFF2-40B4-BE49-F238E27FC236}">
                <a16:creationId xmlns:a16="http://schemas.microsoft.com/office/drawing/2014/main" id="{EEFCCA43-C1A6-6982-94A4-61A6A7E25FC1}"/>
              </a:ext>
            </a:extLst>
          </p:cNvPr>
          <p:cNvPicPr>
            <a:picLocks noChangeAspect="1"/>
          </p:cNvPicPr>
          <p:nvPr/>
        </p:nvPicPr>
        <p:blipFill>
          <a:blip r:embed="rId7"/>
          <a:stretch>
            <a:fillRect/>
          </a:stretch>
        </p:blipFill>
        <p:spPr>
          <a:xfrm>
            <a:off x="4554806" y="2913534"/>
            <a:ext cx="6474373" cy="2991495"/>
          </a:xfrm>
          <a:prstGeom prst="rect">
            <a:avLst/>
          </a:prstGeom>
        </p:spPr>
      </p:pic>
      <p:pic>
        <p:nvPicPr>
          <p:cNvPr id="7" name="Picture 6" descr="A computer code with text&#10;&#10;Description automatically generated">
            <a:extLst>
              <a:ext uri="{FF2B5EF4-FFF2-40B4-BE49-F238E27FC236}">
                <a16:creationId xmlns:a16="http://schemas.microsoft.com/office/drawing/2014/main" id="{D282E321-23EA-22F5-561F-0647175345CB}"/>
              </a:ext>
            </a:extLst>
          </p:cNvPr>
          <p:cNvPicPr>
            <a:picLocks noChangeAspect="1"/>
          </p:cNvPicPr>
          <p:nvPr/>
        </p:nvPicPr>
        <p:blipFill>
          <a:blip r:embed="rId8"/>
          <a:stretch>
            <a:fillRect/>
          </a:stretch>
        </p:blipFill>
        <p:spPr>
          <a:xfrm>
            <a:off x="105711" y="3018632"/>
            <a:ext cx="4394200" cy="2781300"/>
          </a:xfrm>
          <a:prstGeom prst="rect">
            <a:avLst/>
          </a:prstGeom>
        </p:spPr>
      </p:pic>
      <p:pic>
        <p:nvPicPr>
          <p:cNvPr id="8" name="Audio 7">
            <a:hlinkClick r:id="" action="ppaction://media"/>
            <a:extLst>
              <a:ext uri="{FF2B5EF4-FFF2-40B4-BE49-F238E27FC236}">
                <a16:creationId xmlns:a16="http://schemas.microsoft.com/office/drawing/2014/main" id="{BDB7EBCB-C710-7D62-0C70-FA41A6AD409E}"/>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4442"/>
    </mc:Choice>
    <mc:Fallback>
      <p:transition spd="slow" advTm="544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br>
              <a:rPr lang="en-US" dirty="0"/>
            </a:br>
            <a:r>
              <a:rPr lang="en-US" dirty="0" err="1"/>
              <a:t>CanAddFiveAValuesToVector</a:t>
            </a:r>
            <a:r>
              <a:rPr lang="en-US" dirty="0"/>
              <a:t>                                                                                                                                                                                                                                                                                                                                                                                                                                          </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This positive test checks whether adding five values to the collection works correctly.</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A screenshot of a computer program&#10;&#10;Description automatically generated">
            <a:extLst>
              <a:ext uri="{FF2B5EF4-FFF2-40B4-BE49-F238E27FC236}">
                <a16:creationId xmlns:a16="http://schemas.microsoft.com/office/drawing/2014/main" id="{429B4BBB-B0C6-42BD-5CC2-92B8740AC9C0}"/>
              </a:ext>
            </a:extLst>
          </p:cNvPr>
          <p:cNvPicPr>
            <a:picLocks noChangeAspect="1"/>
          </p:cNvPicPr>
          <p:nvPr/>
        </p:nvPicPr>
        <p:blipFill>
          <a:blip r:embed="rId7"/>
          <a:stretch>
            <a:fillRect/>
          </a:stretch>
        </p:blipFill>
        <p:spPr>
          <a:xfrm>
            <a:off x="5717329" y="2757576"/>
            <a:ext cx="4902270" cy="3550806"/>
          </a:xfrm>
          <a:prstGeom prst="rect">
            <a:avLst/>
          </a:prstGeom>
        </p:spPr>
      </p:pic>
      <p:pic>
        <p:nvPicPr>
          <p:cNvPr id="5" name="Picture 4" descr="A screen shot of a computer code&#10;&#10;Description automatically generated">
            <a:extLst>
              <a:ext uri="{FF2B5EF4-FFF2-40B4-BE49-F238E27FC236}">
                <a16:creationId xmlns:a16="http://schemas.microsoft.com/office/drawing/2014/main" id="{B3E5AB3D-752B-DC1D-1B7C-B0667C94CC56}"/>
              </a:ext>
            </a:extLst>
          </p:cNvPr>
          <p:cNvPicPr>
            <a:picLocks noChangeAspect="1"/>
          </p:cNvPicPr>
          <p:nvPr/>
        </p:nvPicPr>
        <p:blipFill>
          <a:blip r:embed="rId8"/>
          <a:stretch>
            <a:fillRect/>
          </a:stretch>
        </p:blipFill>
        <p:spPr>
          <a:xfrm>
            <a:off x="685800" y="3192626"/>
            <a:ext cx="4686300" cy="2247900"/>
          </a:xfrm>
          <a:prstGeom prst="rect">
            <a:avLst/>
          </a:prstGeom>
        </p:spPr>
      </p:pic>
      <p:pic>
        <p:nvPicPr>
          <p:cNvPr id="7" name="Audio 6">
            <a:hlinkClick r:id="" action="ppaction://media"/>
            <a:extLst>
              <a:ext uri="{FF2B5EF4-FFF2-40B4-BE49-F238E27FC236}">
                <a16:creationId xmlns:a16="http://schemas.microsoft.com/office/drawing/2014/main" id="{BB397912-C770-80C2-14EA-F88FB6BF5E6F}"/>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985111884"/>
      </p:ext>
    </p:extLst>
  </p:cSld>
  <p:clrMapOvr>
    <a:masterClrMapping/>
  </p:clrMapOvr>
  <mc:AlternateContent xmlns:mc="http://schemas.openxmlformats.org/markup-compatibility/2006">
    <mc:Choice xmlns:p14="http://schemas.microsoft.com/office/powerpoint/2010/main" Requires="p14">
      <p:transition spd="slow" p14:dur="2000" advTm="48586"/>
    </mc:Choice>
    <mc:Fallback>
      <p:transition spd="slow" advTm="485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181</TotalTime>
  <Words>930</Words>
  <Application>Microsoft Macintosh PowerPoint</Application>
  <PresentationFormat>Widescreen</PresentationFormat>
  <Paragraphs>135</Paragraphs>
  <Slides>17</Slides>
  <Notes>17</Notes>
  <HiddenSlides>1</HiddenSlides>
  <MMClips>16</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Century Gothic</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 CanAddToEmptyVector</vt:lpstr>
      <vt:lpstr>Unit Testing CanAddFiveAValuesToVector                                                                                                                                                                                                                                                                                                                                                                                                                                          </vt:lpstr>
      <vt:lpstr>Unit Testing IsEmptyOnCreate</vt:lpstr>
      <vt:lpstr>Unit Testing AlwaysFail</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Kendal Guizado</cp:lastModifiedBy>
  <cp:revision>5</cp:revision>
  <dcterms:created xsi:type="dcterms:W3CDTF">2020-08-19T17:59:24Z</dcterms:created>
  <dcterms:modified xsi:type="dcterms:W3CDTF">2024-08-17T19:25:16Z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